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9" r:id="rId4"/>
    <p:sldId id="258" r:id="rId5"/>
    <p:sldId id="260" r:id="rId6"/>
    <p:sldId id="263" r:id="rId7"/>
    <p:sldId id="264" r:id="rId8"/>
    <p:sldId id="265" r:id="rId9"/>
    <p:sldId id="266" r:id="rId10"/>
    <p:sldId id="267" r:id="rId11"/>
    <p:sldId id="268" r:id="rId12"/>
    <p:sldId id="269" r:id="rId13"/>
    <p:sldId id="271" r:id="rId14"/>
    <p:sldId id="272" r:id="rId15"/>
    <p:sldId id="274" r:id="rId16"/>
    <p:sldId id="276" r:id="rId17"/>
    <p:sldId id="278" r:id="rId18"/>
    <p:sldId id="280" r:id="rId19"/>
    <p:sldId id="282" r:id="rId20"/>
    <p:sldId id="283" r:id="rId21"/>
    <p:sldId id="284" r:id="rId22"/>
    <p:sldId id="285" r:id="rId23"/>
    <p:sldId id="286" r:id="rId24"/>
    <p:sldId id="287" r:id="rId25"/>
    <p:sldId id="288" r:id="rId26"/>
    <p:sldId id="289" r:id="rId27"/>
    <p:sldId id="290" r:id="rId28"/>
    <p:sldId id="29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3EB2AFB-5E9F-4A15-AA92-0B0BD6A36C61}" type="datetimeFigureOut">
              <a:rPr lang="en-US" smtClean="0"/>
              <a:pPr/>
              <a:t>4/22/2020</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0FBA7FA3-64B4-4744-9D1A-E04F31DDAA8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EB2AFB-5E9F-4A15-AA92-0B0BD6A36C61}"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A7FA3-64B4-4744-9D1A-E04F31DDAA8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EB2AFB-5E9F-4A15-AA92-0B0BD6A36C61}"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A7FA3-64B4-4744-9D1A-E04F31DDAA8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3EB2AFB-5E9F-4A15-AA92-0B0BD6A36C61}" type="datetimeFigureOut">
              <a:rPr lang="en-US" smtClean="0"/>
              <a:pPr/>
              <a:t>4/22/2020</a:t>
            </a:fld>
            <a:endParaRPr lang="en-US" dirty="0"/>
          </a:p>
        </p:txBody>
      </p:sp>
      <p:sp>
        <p:nvSpPr>
          <p:cNvPr id="9" name="Slide Number Placeholder 8"/>
          <p:cNvSpPr>
            <a:spLocks noGrp="1"/>
          </p:cNvSpPr>
          <p:nvPr>
            <p:ph type="sldNum" sz="quarter" idx="15"/>
          </p:nvPr>
        </p:nvSpPr>
        <p:spPr/>
        <p:txBody>
          <a:bodyPr rtlCol="0"/>
          <a:lstStyle/>
          <a:p>
            <a:fld id="{0FBA7FA3-64B4-4744-9D1A-E04F31DDAA8A}"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3EB2AFB-5E9F-4A15-AA92-0B0BD6A36C61}" type="datetimeFigureOut">
              <a:rPr lang="en-US" smtClean="0"/>
              <a:pPr/>
              <a:t>4/22/2020</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0FBA7FA3-64B4-4744-9D1A-E04F31DDAA8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3EB2AFB-5E9F-4A15-AA92-0B0BD6A36C61}" type="datetimeFigureOut">
              <a:rPr lang="en-US" smtClean="0"/>
              <a:pPr/>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A7FA3-64B4-4744-9D1A-E04F31DDAA8A}"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3EB2AFB-5E9F-4A15-AA92-0B0BD6A36C61}" type="datetimeFigureOut">
              <a:rPr lang="en-US" smtClean="0"/>
              <a:pPr/>
              <a:t>4/22/2020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BA7FA3-64B4-4744-9D1A-E04F31DDAA8A}"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B3EB2AFB-5E9F-4A15-AA92-0B0BD6A36C61}" type="datetimeFigureOut">
              <a:rPr lang="en-US" smtClean="0"/>
              <a:pPr/>
              <a:t>4/22/2020</a:t>
            </a:fld>
            <a:endParaRPr lang="en-US" dirty="0"/>
          </a:p>
        </p:txBody>
      </p:sp>
      <p:sp>
        <p:nvSpPr>
          <p:cNvPr id="7" name="Slide Number Placeholder 6"/>
          <p:cNvSpPr>
            <a:spLocks noGrp="1"/>
          </p:cNvSpPr>
          <p:nvPr>
            <p:ph type="sldNum" sz="quarter" idx="11"/>
          </p:nvPr>
        </p:nvSpPr>
        <p:spPr/>
        <p:txBody>
          <a:bodyPr rtlCol="0"/>
          <a:lstStyle/>
          <a:p>
            <a:fld id="{0FBA7FA3-64B4-4744-9D1A-E04F31DDAA8A}"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EB2AFB-5E9F-4A15-AA92-0B0BD6A36C61}" type="datetimeFigureOut">
              <a:rPr lang="en-US" smtClean="0"/>
              <a:pPr/>
              <a:t>4/22/2020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BA7FA3-64B4-4744-9D1A-E04F31DDAA8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3EB2AFB-5E9F-4A15-AA92-0B0BD6A36C61}" type="datetimeFigureOut">
              <a:rPr lang="en-US" smtClean="0"/>
              <a:pPr/>
              <a:t>4/22/2020</a:t>
            </a:fld>
            <a:endParaRPr lang="en-US" dirty="0"/>
          </a:p>
        </p:txBody>
      </p:sp>
      <p:sp>
        <p:nvSpPr>
          <p:cNvPr id="22" name="Slide Number Placeholder 21"/>
          <p:cNvSpPr>
            <a:spLocks noGrp="1"/>
          </p:cNvSpPr>
          <p:nvPr>
            <p:ph type="sldNum" sz="quarter" idx="15"/>
          </p:nvPr>
        </p:nvSpPr>
        <p:spPr/>
        <p:txBody>
          <a:bodyPr rtlCol="0"/>
          <a:lstStyle/>
          <a:p>
            <a:fld id="{0FBA7FA3-64B4-4744-9D1A-E04F31DDAA8A}"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3EB2AFB-5E9F-4A15-AA92-0B0BD6A36C61}" type="datetimeFigureOut">
              <a:rPr lang="en-US" smtClean="0"/>
              <a:pPr/>
              <a:t>4/22/2020</a:t>
            </a:fld>
            <a:endParaRPr lang="en-US" dirty="0"/>
          </a:p>
        </p:txBody>
      </p:sp>
      <p:sp>
        <p:nvSpPr>
          <p:cNvPr id="18" name="Slide Number Placeholder 17"/>
          <p:cNvSpPr>
            <a:spLocks noGrp="1"/>
          </p:cNvSpPr>
          <p:nvPr>
            <p:ph type="sldNum" sz="quarter" idx="11"/>
          </p:nvPr>
        </p:nvSpPr>
        <p:spPr/>
        <p:txBody>
          <a:bodyPr rtlCol="0"/>
          <a:lstStyle/>
          <a:p>
            <a:fld id="{0FBA7FA3-64B4-4744-9D1A-E04F31DDAA8A}"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3EB2AFB-5E9F-4A15-AA92-0B0BD6A36C61}" type="datetimeFigureOut">
              <a:rPr lang="en-US" smtClean="0"/>
              <a:pPr/>
              <a:t>4/22/2020</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FBA7FA3-64B4-4744-9D1A-E04F31DDAA8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diksha.gov.in/play/collection/do_312796455344152576118200?contentType=TextBook&amp;contentId=do_312795717024776192111759"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981200"/>
            <a:ext cx="6172200" cy="3505200"/>
          </a:xfrm>
        </p:spPr>
        <p:txBody>
          <a:bodyPr>
            <a:normAutofit/>
          </a:bodyPr>
          <a:lstStyle/>
          <a:p>
            <a:r>
              <a:rPr lang="en-US" sz="4400" b="0" i="1" dirty="0" smtClean="0">
                <a:solidFill>
                  <a:srgbClr val="FF0000"/>
                </a:solidFill>
              </a:rPr>
              <a:t>Land, Soil, Water, Natural Vegetation And Wildlife resources.</a:t>
            </a:r>
            <a:endParaRPr lang="en-US" sz="4400" b="0" i="1" dirty="0">
              <a:solidFill>
                <a:srgbClr val="FF0000"/>
              </a:solidFill>
            </a:endParaRPr>
          </a:p>
        </p:txBody>
      </p:sp>
      <p:sp>
        <p:nvSpPr>
          <p:cNvPr id="3" name="Subtitle 2"/>
          <p:cNvSpPr>
            <a:spLocks noGrp="1"/>
          </p:cNvSpPr>
          <p:nvPr>
            <p:ph type="subTitle" idx="1"/>
          </p:nvPr>
        </p:nvSpPr>
        <p:spPr>
          <a:xfrm>
            <a:off x="3352800" y="6248400"/>
            <a:ext cx="5638800" cy="457200"/>
          </a:xfrm>
        </p:spPr>
        <p:txBody>
          <a:bodyPr>
            <a:normAutofit/>
          </a:bodyPr>
          <a:lstStyle/>
          <a:p>
            <a:endParaRPr lang="en-US" dirty="0" smtClean="0"/>
          </a:p>
          <a:p>
            <a:pPr>
              <a:buFont typeface="Wingdings" pitchFamily="2" charset="2"/>
              <a:buChar char="q"/>
            </a:pPr>
            <a:endParaRPr lang="en-US" dirty="0"/>
          </a:p>
        </p:txBody>
      </p:sp>
      <p:sp>
        <p:nvSpPr>
          <p:cNvPr id="6" name="TextBox 5"/>
          <p:cNvSpPr txBox="1"/>
          <p:nvPr/>
        </p:nvSpPr>
        <p:spPr bwMode="auto">
          <a:xfrm>
            <a:off x="2362200" y="914400"/>
            <a:ext cx="1600200" cy="369332"/>
          </a:xfrm>
          <a:prstGeom prst="rect">
            <a:avLst/>
          </a:prstGeom>
          <a:noFill/>
        </p:spPr>
        <p:txBody>
          <a:bodyPr wrap="square" rtlCol="0">
            <a:spAutoFit/>
          </a:bodyPr>
          <a:lstStyle/>
          <a:p>
            <a:endParaRPr lang="en-US" dirty="0"/>
          </a:p>
        </p:txBody>
      </p:sp>
    </p:spTree>
  </p:cSld>
  <p:clrMapOvr>
    <a:masterClrMapping/>
  </p:clrMapOvr>
  <p:transition>
    <p:sndAc>
      <p:stSnd>
        <p:snd r:embed="rId2" name="drumroll.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20762"/>
          </a:xfrm>
        </p:spPr>
        <p:style>
          <a:lnRef idx="1">
            <a:schemeClr val="accent4"/>
          </a:lnRef>
          <a:fillRef idx="2">
            <a:schemeClr val="accent4"/>
          </a:fillRef>
          <a:effectRef idx="1">
            <a:schemeClr val="accent4"/>
          </a:effectRef>
          <a:fontRef idx="minor">
            <a:schemeClr val="dk1"/>
          </a:fontRef>
        </p:style>
        <p:txBody>
          <a:bodyPr/>
          <a:lstStyle/>
          <a:p>
            <a:r>
              <a:rPr lang="en-US" dirty="0" smtClean="0">
                <a:solidFill>
                  <a:schemeClr val="accent1"/>
                </a:solidFill>
              </a:rPr>
              <a:t>Degradation Of Soil</a:t>
            </a:r>
            <a:endParaRPr lang="en-US" dirty="0">
              <a:solidFill>
                <a:schemeClr val="accent1"/>
              </a:solidFill>
            </a:endParaRPr>
          </a:p>
        </p:txBody>
      </p:sp>
      <p:sp>
        <p:nvSpPr>
          <p:cNvPr id="3" name="Content Placeholder 2"/>
          <p:cNvSpPr>
            <a:spLocks noGrp="1"/>
          </p:cNvSpPr>
          <p:nvPr>
            <p:ph sz="quarter" idx="1"/>
          </p:nvPr>
        </p:nvSpPr>
        <p:spPr/>
        <p:txBody>
          <a:bodyPr>
            <a:normAutofit/>
          </a:bodyPr>
          <a:lstStyle/>
          <a:p>
            <a:pPr algn="just"/>
            <a:r>
              <a:rPr lang="en-US" sz="3200" dirty="0" smtClean="0"/>
              <a:t>Soil erosion and depletion are the major threats to soil as a resource. </a:t>
            </a:r>
            <a:r>
              <a:rPr lang="en-US" sz="3200" smtClean="0"/>
              <a:t>Both human </a:t>
            </a:r>
            <a:r>
              <a:rPr lang="en-US" sz="3200" dirty="0" smtClean="0"/>
              <a:t>and natural factors can lead to degradation of soils. Factors which lead to degradation are deforestation, overgrazing, overuse of chemical fertilisers or pesticides.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dirty="0" smtClean="0">
                <a:solidFill>
                  <a:srgbClr val="7030A0"/>
                </a:solidFill>
              </a:rPr>
              <a:t>Soil Conservation</a:t>
            </a:r>
            <a:endParaRPr lang="en-US" dirty="0">
              <a:solidFill>
                <a:srgbClr val="7030A0"/>
              </a:solidFill>
            </a:endParaRPr>
          </a:p>
        </p:txBody>
      </p:sp>
      <p:sp>
        <p:nvSpPr>
          <p:cNvPr id="3" name="Content Placeholder 2"/>
          <p:cNvSpPr>
            <a:spLocks noGrp="1"/>
          </p:cNvSpPr>
          <p:nvPr>
            <p:ph sz="quarter" idx="1"/>
          </p:nvPr>
        </p:nvSpPr>
        <p:spPr/>
        <p:txBody>
          <a:bodyPr>
            <a:normAutofit/>
          </a:bodyPr>
          <a:lstStyle/>
          <a:p>
            <a:pPr algn="just"/>
            <a:r>
              <a:rPr lang="en-US" sz="2800" dirty="0" smtClean="0"/>
              <a:t>Some methods of soil conservation are listed below:-</a:t>
            </a:r>
          </a:p>
          <a:p>
            <a:pPr marL="457200" indent="-457200" algn="just">
              <a:buFont typeface="+mj-lt"/>
              <a:buAutoNum type="arabicPeriod"/>
            </a:pPr>
            <a:r>
              <a:rPr lang="en-US" sz="2800" dirty="0" smtClean="0"/>
              <a:t>Mulching</a:t>
            </a:r>
          </a:p>
          <a:p>
            <a:pPr marL="457200" indent="-457200" algn="just">
              <a:buFont typeface="+mj-lt"/>
              <a:buAutoNum type="arabicPeriod"/>
            </a:pPr>
            <a:r>
              <a:rPr lang="en-US" sz="2800" dirty="0" smtClean="0"/>
              <a:t>Contour barriers</a:t>
            </a:r>
          </a:p>
          <a:p>
            <a:pPr marL="457200" indent="-457200" algn="just">
              <a:buFont typeface="+mj-lt"/>
              <a:buAutoNum type="arabicPeriod"/>
            </a:pPr>
            <a:r>
              <a:rPr lang="en-US" sz="2800" dirty="0" smtClean="0"/>
              <a:t>Rock dam</a:t>
            </a:r>
          </a:p>
          <a:p>
            <a:pPr marL="457200" indent="-457200" algn="just">
              <a:buFont typeface="+mj-lt"/>
              <a:buAutoNum type="arabicPeriod"/>
            </a:pPr>
            <a:r>
              <a:rPr lang="en-US" sz="2800" dirty="0" smtClean="0"/>
              <a:t>Terrace farming</a:t>
            </a:r>
          </a:p>
          <a:p>
            <a:pPr marL="457200" indent="-457200" algn="just">
              <a:buFont typeface="+mj-lt"/>
              <a:buAutoNum type="arabicPeriod"/>
            </a:pPr>
            <a:r>
              <a:rPr lang="en-US" sz="2800" dirty="0" smtClean="0"/>
              <a:t>Intercropping</a:t>
            </a:r>
          </a:p>
          <a:p>
            <a:pPr marL="457200" indent="-457200" algn="just">
              <a:buFont typeface="+mj-lt"/>
              <a:buAutoNum type="arabicPeriod"/>
            </a:pPr>
            <a:r>
              <a:rPr lang="en-US" sz="2800" dirty="0" smtClean="0"/>
              <a:t>Contour ploughing</a:t>
            </a:r>
          </a:p>
          <a:p>
            <a:pPr marL="457200" indent="-457200" algn="just">
              <a:buFont typeface="+mj-lt"/>
              <a:buAutoNum type="arabicPeriod"/>
            </a:pPr>
            <a:r>
              <a:rPr lang="en-US" sz="2800" dirty="0" smtClean="0"/>
              <a:t>Shelter belts</a:t>
            </a:r>
          </a:p>
          <a:p>
            <a:pPr marL="457200" indent="-457200" algn="just">
              <a:buFont typeface="+mj-lt"/>
              <a:buAutoNum type="arabicPeriod"/>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1" end="1"/>
                                            </p:txEl>
                                          </p:spTgt>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2" end="2"/>
                                            </p:txEl>
                                          </p:spTgt>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p:cTn id="3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6" end="6"/>
                                            </p:txEl>
                                          </p:spTgt>
                                        </p:tgtEl>
                                        <p:attrNameLst>
                                          <p:attrName>ppt_h</p:attrName>
                                        </p:attrNameLst>
                                      </p:cBhvr>
                                      <p:tavLst>
                                        <p:tav tm="0">
                                          <p:val>
                                            <p:fltVal val="0"/>
                                          </p:val>
                                        </p:tav>
                                        <p:tav tm="100000">
                                          <p:val>
                                            <p:strVal val="#ppt_h"/>
                                          </p:val>
                                        </p:tav>
                                      </p:tavLst>
                                    </p:anim>
                                  </p:childTnLst>
                                </p:cTn>
                              </p:par>
                              <p:par>
                                <p:cTn id="38" presetID="23" presetClass="entr" presetSubtype="16"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p:cTn id="40"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style>
          <a:lnRef idx="1">
            <a:schemeClr val="accent4"/>
          </a:lnRef>
          <a:fillRef idx="2">
            <a:schemeClr val="accent4"/>
          </a:fillRef>
          <a:effectRef idx="1">
            <a:schemeClr val="accent4"/>
          </a:effectRef>
          <a:fontRef idx="minor">
            <a:schemeClr val="dk1"/>
          </a:fontRef>
        </p:style>
        <p:txBody>
          <a:bodyPr/>
          <a:lstStyle/>
          <a:p>
            <a:r>
              <a:rPr lang="en-US" dirty="0" smtClean="0">
                <a:solidFill>
                  <a:srgbClr val="C00000"/>
                </a:solidFill>
              </a:rPr>
              <a:t>Mulching</a:t>
            </a:r>
            <a:endParaRPr lang="en-US" dirty="0">
              <a:solidFill>
                <a:srgbClr val="C00000"/>
              </a:solidFill>
            </a:endParaRPr>
          </a:p>
        </p:txBody>
      </p:sp>
      <p:sp>
        <p:nvSpPr>
          <p:cNvPr id="3" name="Content Placeholder 2"/>
          <p:cNvSpPr>
            <a:spLocks noGrp="1"/>
          </p:cNvSpPr>
          <p:nvPr>
            <p:ph sz="quarter" idx="1"/>
          </p:nvPr>
        </p:nvSpPr>
        <p:spPr>
          <a:xfrm>
            <a:off x="457200" y="1600200"/>
            <a:ext cx="7467600" cy="5105400"/>
          </a:xfrm>
        </p:spPr>
        <p:txBody>
          <a:bodyPr>
            <a:normAutofit/>
          </a:bodyPr>
          <a:lstStyle/>
          <a:p>
            <a:pPr algn="just"/>
            <a:r>
              <a:rPr lang="en-US" sz="2800" dirty="0" smtClean="0"/>
              <a:t>The bare ground between plants is covered with a layer of organic matter like straw. It helps to retain soil moisture.</a:t>
            </a:r>
            <a:endParaRPr lang="en-US" sz="2800" dirty="0"/>
          </a:p>
        </p:txBody>
      </p:sp>
      <p:sp>
        <p:nvSpPr>
          <p:cNvPr id="4" name="TextBox 3"/>
          <p:cNvSpPr txBox="1"/>
          <p:nvPr/>
        </p:nvSpPr>
        <p:spPr>
          <a:xfrm>
            <a:off x="1447800" y="3352800"/>
            <a:ext cx="3048000" cy="369332"/>
          </a:xfrm>
          <a:prstGeom prst="rect">
            <a:avLst/>
          </a:prstGeom>
          <a:noFill/>
        </p:spPr>
        <p:txBody>
          <a:bodyPr wrap="square" rtlCol="0">
            <a:spAutoFit/>
          </a:bodyPr>
          <a:lstStyle/>
          <a:p>
            <a:endParaRPr lang="en-US" dirty="0"/>
          </a:p>
        </p:txBody>
      </p:sp>
      <p:pic>
        <p:nvPicPr>
          <p:cNvPr id="5" name="Picture 2" descr="C:\Users\OM\Desktop\Images\Images\Organic_farm_egg_plant_mulching_3.jpg"/>
          <p:cNvPicPr>
            <a:picLocks noChangeAspect="1" noChangeArrowheads="1"/>
          </p:cNvPicPr>
          <p:nvPr/>
        </p:nvPicPr>
        <p:blipFill>
          <a:blip r:embed="rId2"/>
          <a:srcRect/>
          <a:stretch>
            <a:fillRect/>
          </a:stretch>
        </p:blipFill>
        <p:spPr bwMode="auto">
          <a:xfrm>
            <a:off x="1371600" y="3048000"/>
            <a:ext cx="5638800" cy="3581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normAutofit/>
          </a:bodyPr>
          <a:lstStyle/>
          <a:p>
            <a:r>
              <a:rPr lang="en-US" sz="4400" dirty="0" smtClean="0">
                <a:solidFill>
                  <a:srgbClr val="00B050"/>
                </a:solidFill>
              </a:rPr>
              <a:t>Contour Barriers</a:t>
            </a:r>
            <a:endParaRPr lang="en-US" sz="4400" dirty="0">
              <a:solidFill>
                <a:srgbClr val="00B050"/>
              </a:solidFill>
            </a:endParaRPr>
          </a:p>
        </p:txBody>
      </p:sp>
      <p:sp>
        <p:nvSpPr>
          <p:cNvPr id="3" name="Content Placeholder 2"/>
          <p:cNvSpPr>
            <a:spLocks noGrp="1"/>
          </p:cNvSpPr>
          <p:nvPr>
            <p:ph sz="quarter" idx="1"/>
          </p:nvPr>
        </p:nvSpPr>
        <p:spPr/>
        <p:txBody>
          <a:bodyPr>
            <a:normAutofit/>
          </a:bodyPr>
          <a:lstStyle/>
          <a:p>
            <a:pPr algn="just"/>
            <a:r>
              <a:rPr lang="en-US" sz="3600" dirty="0" smtClean="0"/>
              <a:t>Stones, grass, soil are used to build barriers along contours. Trenches are made in front of the barriers to collect water.</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style>
          <a:lnRef idx="2">
            <a:schemeClr val="accent1"/>
          </a:lnRef>
          <a:fillRef idx="1">
            <a:schemeClr val="lt1"/>
          </a:fillRef>
          <a:effectRef idx="0">
            <a:schemeClr val="accent1"/>
          </a:effectRef>
          <a:fontRef idx="minor">
            <a:schemeClr val="dk1"/>
          </a:fontRef>
        </p:style>
        <p:txBody>
          <a:bodyPr>
            <a:normAutofit/>
          </a:bodyPr>
          <a:lstStyle/>
          <a:p>
            <a:r>
              <a:rPr lang="en-US" sz="4400" dirty="0" smtClean="0">
                <a:solidFill>
                  <a:srgbClr val="FFC000"/>
                </a:solidFill>
              </a:rPr>
              <a:t>Rock Dam</a:t>
            </a:r>
            <a:endParaRPr lang="en-US" sz="4400" dirty="0">
              <a:solidFill>
                <a:srgbClr val="FFC000"/>
              </a:solidFill>
            </a:endParaRPr>
          </a:p>
        </p:txBody>
      </p:sp>
      <p:sp>
        <p:nvSpPr>
          <p:cNvPr id="3" name="Content Placeholder 2"/>
          <p:cNvSpPr>
            <a:spLocks noGrp="1"/>
          </p:cNvSpPr>
          <p:nvPr>
            <p:ph sz="quarter" idx="1"/>
          </p:nvPr>
        </p:nvSpPr>
        <p:spPr>
          <a:xfrm>
            <a:off x="457200" y="1295400"/>
            <a:ext cx="7467600" cy="5410200"/>
          </a:xfrm>
        </p:spPr>
        <p:txBody>
          <a:bodyPr>
            <a:normAutofit/>
          </a:bodyPr>
          <a:lstStyle/>
          <a:p>
            <a:pPr algn="just"/>
            <a:r>
              <a:rPr lang="en-US" sz="2800" dirty="0" smtClean="0"/>
              <a:t>Rocks are piled up to slow down the flow of water. This prevents gullies and further soil loss.</a:t>
            </a:r>
            <a:endParaRPr lang="en-US" sz="2800" dirty="0"/>
          </a:p>
        </p:txBody>
      </p:sp>
      <p:sp>
        <p:nvSpPr>
          <p:cNvPr id="4" name="TextBox 3"/>
          <p:cNvSpPr txBox="1"/>
          <p:nvPr/>
        </p:nvSpPr>
        <p:spPr>
          <a:xfrm>
            <a:off x="1524000" y="3505200"/>
            <a:ext cx="3124200" cy="369332"/>
          </a:xfrm>
          <a:prstGeom prst="rect">
            <a:avLst/>
          </a:prstGeom>
          <a:noFill/>
        </p:spPr>
        <p:txBody>
          <a:bodyPr wrap="square" rtlCol="0">
            <a:spAutoFit/>
          </a:bodyPr>
          <a:lstStyle/>
          <a:p>
            <a:endParaRPr lang="en-US" dirty="0"/>
          </a:p>
        </p:txBody>
      </p:sp>
      <p:pic>
        <p:nvPicPr>
          <p:cNvPr id="5" name="Picture 2" descr="C:\Users\OM\Desktop\Images\Images\24%20Boy%27s%20rock%20dam%20in%20the%20creek.jpg"/>
          <p:cNvPicPr>
            <a:picLocks noChangeAspect="1" noChangeArrowheads="1"/>
          </p:cNvPicPr>
          <p:nvPr/>
        </p:nvPicPr>
        <p:blipFill>
          <a:blip r:embed="rId2"/>
          <a:srcRect/>
          <a:stretch>
            <a:fillRect/>
          </a:stretch>
        </p:blipFill>
        <p:spPr bwMode="auto">
          <a:xfrm>
            <a:off x="1447800" y="2743200"/>
            <a:ext cx="5715000" cy="3962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685800"/>
          </a:xfrm>
        </p:spPr>
        <p:style>
          <a:lnRef idx="2">
            <a:schemeClr val="accent5"/>
          </a:lnRef>
          <a:fillRef idx="1">
            <a:schemeClr val="lt1"/>
          </a:fillRef>
          <a:effectRef idx="0">
            <a:schemeClr val="accent5"/>
          </a:effectRef>
          <a:fontRef idx="minor">
            <a:schemeClr val="dk1"/>
          </a:fontRef>
        </p:style>
        <p:txBody>
          <a:bodyPr>
            <a:normAutofit fontScale="90000"/>
          </a:bodyPr>
          <a:lstStyle/>
          <a:p>
            <a:r>
              <a:rPr lang="en-US" sz="4000" dirty="0" smtClean="0">
                <a:solidFill>
                  <a:srgbClr val="00B050"/>
                </a:solidFill>
              </a:rPr>
              <a:t>Terrace Farming</a:t>
            </a:r>
            <a:endParaRPr lang="en-US" sz="4000" dirty="0">
              <a:solidFill>
                <a:srgbClr val="00B050"/>
              </a:solidFill>
            </a:endParaRPr>
          </a:p>
        </p:txBody>
      </p:sp>
      <p:sp>
        <p:nvSpPr>
          <p:cNvPr id="3" name="Content Placeholder 2"/>
          <p:cNvSpPr>
            <a:spLocks noGrp="1"/>
          </p:cNvSpPr>
          <p:nvPr>
            <p:ph sz="quarter" idx="1"/>
          </p:nvPr>
        </p:nvSpPr>
        <p:spPr>
          <a:xfrm>
            <a:off x="457200" y="990600"/>
            <a:ext cx="7467600" cy="5483352"/>
          </a:xfrm>
        </p:spPr>
        <p:txBody>
          <a:bodyPr>
            <a:normAutofit/>
          </a:bodyPr>
          <a:lstStyle/>
          <a:p>
            <a:pPr algn="just"/>
            <a:r>
              <a:rPr lang="en-US" sz="2800" dirty="0" smtClean="0"/>
              <a:t>Broad flat steps or terraces are made on the steep slopes so the flat surfaces are available to grow crops. They reduce surface run-off and soil erosion.</a:t>
            </a:r>
            <a:endParaRPr lang="en-US" sz="2800" dirty="0"/>
          </a:p>
        </p:txBody>
      </p:sp>
      <p:sp>
        <p:nvSpPr>
          <p:cNvPr id="5" name="TextBox 4"/>
          <p:cNvSpPr txBox="1"/>
          <p:nvPr/>
        </p:nvSpPr>
        <p:spPr>
          <a:xfrm>
            <a:off x="152400" y="3048000"/>
            <a:ext cx="152400" cy="369332"/>
          </a:xfrm>
          <a:prstGeom prst="rect">
            <a:avLst/>
          </a:prstGeom>
          <a:noFill/>
        </p:spPr>
        <p:txBody>
          <a:bodyPr wrap="square" rtlCol="0">
            <a:spAutoFit/>
          </a:bodyPr>
          <a:lstStyle/>
          <a:p>
            <a:endParaRPr lang="en-US" dirty="0"/>
          </a:p>
        </p:txBody>
      </p:sp>
      <p:pic>
        <p:nvPicPr>
          <p:cNvPr id="6" name="Picture 5"/>
          <p:cNvPicPr/>
          <p:nvPr/>
        </p:nvPicPr>
        <p:blipFill>
          <a:blip r:embed="rId2"/>
          <a:srcRect/>
          <a:stretch>
            <a:fillRect/>
          </a:stretch>
        </p:blipFill>
        <p:spPr bwMode="auto">
          <a:xfrm>
            <a:off x="1676400" y="2895600"/>
            <a:ext cx="5334000" cy="3733800"/>
          </a:xfrm>
          <a:prstGeom prst="rect">
            <a:avLst/>
          </a:prstGeom>
          <a:noFill/>
          <a:ln w="9525">
            <a:solidFill>
              <a:srgbClr val="00B05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762000"/>
          </a:xfrm>
        </p:spPr>
        <p:txBody>
          <a:bodyPr>
            <a:normAutofit/>
          </a:bodyPr>
          <a:lstStyle/>
          <a:p>
            <a:r>
              <a:rPr lang="en-US" sz="4000" dirty="0" smtClean="0">
                <a:solidFill>
                  <a:schemeClr val="accent1"/>
                </a:solidFill>
              </a:rPr>
              <a:t>Intercropping</a:t>
            </a:r>
            <a:endParaRPr lang="en-US" sz="4000" dirty="0">
              <a:solidFill>
                <a:schemeClr val="accent1"/>
              </a:solidFill>
            </a:endParaRPr>
          </a:p>
        </p:txBody>
      </p:sp>
      <p:sp>
        <p:nvSpPr>
          <p:cNvPr id="3" name="Content Placeholder 2"/>
          <p:cNvSpPr>
            <a:spLocks noGrp="1"/>
          </p:cNvSpPr>
          <p:nvPr>
            <p:ph sz="quarter" idx="1"/>
          </p:nvPr>
        </p:nvSpPr>
        <p:spPr>
          <a:xfrm>
            <a:off x="457200" y="990600"/>
            <a:ext cx="7467600" cy="5715000"/>
          </a:xfrm>
        </p:spPr>
        <p:txBody>
          <a:bodyPr>
            <a:normAutofit/>
          </a:bodyPr>
          <a:lstStyle/>
          <a:p>
            <a:pPr algn="just"/>
            <a:r>
              <a:rPr lang="en-US" sz="2800" dirty="0" smtClean="0"/>
              <a:t>Different crops are grown in alternate rows and are sown at different times to protect the soil from rain wash.</a:t>
            </a:r>
            <a:endParaRPr lang="en-US" sz="2800" dirty="0"/>
          </a:p>
        </p:txBody>
      </p:sp>
      <p:pic>
        <p:nvPicPr>
          <p:cNvPr id="5" name="Picture 2" descr="C:\Users\OM\Desktop\Images\Images\intercropping_sorghum.jpg"/>
          <p:cNvPicPr>
            <a:picLocks noChangeAspect="1" noChangeArrowheads="1"/>
          </p:cNvPicPr>
          <p:nvPr/>
        </p:nvPicPr>
        <p:blipFill>
          <a:blip r:embed="rId2"/>
          <a:srcRect/>
          <a:stretch>
            <a:fillRect/>
          </a:stretch>
        </p:blipFill>
        <p:spPr bwMode="auto">
          <a:xfrm>
            <a:off x="1295400" y="2438400"/>
            <a:ext cx="5791200" cy="4191000"/>
          </a:xfrm>
          <a:prstGeom prst="rect">
            <a:avLst/>
          </a:prstGeom>
          <a:noFill/>
          <a:ln>
            <a:solidFill>
              <a:srgbClr val="00B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
                                        </p:tgtEl>
                                      </p:cBhvr>
                                    </p:animEffect>
                                  </p:childTnLst>
                                </p:cTn>
                              </p:par>
                              <p:par>
                                <p:cTn id="20" presetID="25" presetClass="entr" presetSubtype="0" fill="hold" grpId="0"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5"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style>
          <a:lnRef idx="2">
            <a:schemeClr val="accent4"/>
          </a:lnRef>
          <a:fillRef idx="1">
            <a:schemeClr val="lt1"/>
          </a:fillRef>
          <a:effectRef idx="0">
            <a:schemeClr val="accent4"/>
          </a:effectRef>
          <a:fontRef idx="minor">
            <a:schemeClr val="dk1"/>
          </a:fontRef>
        </p:style>
        <p:txBody>
          <a:bodyPr>
            <a:normAutofit fontScale="90000"/>
          </a:bodyPr>
          <a:lstStyle/>
          <a:p>
            <a:r>
              <a:rPr lang="en-US" sz="4000" dirty="0" smtClean="0">
                <a:solidFill>
                  <a:srgbClr val="00B050"/>
                </a:solidFill>
              </a:rPr>
              <a:t>Contour Ploughing</a:t>
            </a:r>
            <a:endParaRPr lang="en-US" sz="4000" dirty="0">
              <a:solidFill>
                <a:srgbClr val="00B050"/>
              </a:solidFill>
            </a:endParaRPr>
          </a:p>
        </p:txBody>
      </p:sp>
      <p:sp>
        <p:nvSpPr>
          <p:cNvPr id="3" name="Content Placeholder 2"/>
          <p:cNvSpPr>
            <a:spLocks noGrp="1"/>
          </p:cNvSpPr>
          <p:nvPr>
            <p:ph sz="quarter" idx="1"/>
          </p:nvPr>
        </p:nvSpPr>
        <p:spPr>
          <a:xfrm>
            <a:off x="457200" y="1066800"/>
            <a:ext cx="7467600" cy="5407152"/>
          </a:xfrm>
        </p:spPr>
        <p:txBody>
          <a:bodyPr>
            <a:normAutofit/>
          </a:bodyPr>
          <a:lstStyle/>
          <a:p>
            <a:pPr algn="just"/>
            <a:r>
              <a:rPr lang="en-US" sz="2800" dirty="0" smtClean="0"/>
              <a:t>Ploughing parallel to the contours of a hill slope to form a natural barrier for water to flow down the slope.</a:t>
            </a:r>
            <a:endParaRPr lang="en-US" sz="2800" dirty="0"/>
          </a:p>
        </p:txBody>
      </p:sp>
      <p:pic>
        <p:nvPicPr>
          <p:cNvPr id="5" name="Picture 2" descr="C:\Users\OM\Desktop\Images\Images\stripcrp.jpg"/>
          <p:cNvPicPr>
            <a:picLocks noChangeAspect="1" noChangeArrowheads="1"/>
          </p:cNvPicPr>
          <p:nvPr/>
        </p:nvPicPr>
        <p:blipFill>
          <a:blip r:embed="rId2"/>
          <a:srcRect/>
          <a:stretch>
            <a:fillRect/>
          </a:stretch>
        </p:blipFill>
        <p:spPr bwMode="auto">
          <a:xfrm>
            <a:off x="1524000" y="2514600"/>
            <a:ext cx="5486400" cy="4191000"/>
          </a:xfrm>
          <a:prstGeom prst="rect">
            <a:avLst/>
          </a:prstGeom>
          <a:noFill/>
          <a:ln>
            <a:solidFill>
              <a:srgbClr val="92D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a:bodyPr>
          <a:lstStyle/>
          <a:p>
            <a:r>
              <a:rPr lang="en-US" sz="4000" dirty="0" smtClean="0">
                <a:solidFill>
                  <a:schemeClr val="accent1"/>
                </a:solidFill>
              </a:rPr>
              <a:t>Shelter Belts</a:t>
            </a:r>
            <a:endParaRPr lang="en-US" sz="4000" dirty="0">
              <a:solidFill>
                <a:schemeClr val="accent1"/>
              </a:solidFill>
            </a:endParaRPr>
          </a:p>
        </p:txBody>
      </p:sp>
      <p:sp>
        <p:nvSpPr>
          <p:cNvPr id="3" name="Content Placeholder 2"/>
          <p:cNvSpPr>
            <a:spLocks noGrp="1"/>
          </p:cNvSpPr>
          <p:nvPr>
            <p:ph sz="quarter" idx="1"/>
          </p:nvPr>
        </p:nvSpPr>
        <p:spPr>
          <a:xfrm>
            <a:off x="457200" y="1066800"/>
            <a:ext cx="7467600" cy="5407152"/>
          </a:xfrm>
        </p:spPr>
        <p:txBody>
          <a:bodyPr>
            <a:normAutofit/>
          </a:bodyPr>
          <a:lstStyle/>
          <a:p>
            <a:pPr algn="just"/>
            <a:r>
              <a:rPr lang="en-US" sz="2800" dirty="0" smtClean="0"/>
              <a:t>In coastal and dry regions, rows of tree are planted to check the wind movement to protect soil cover.</a:t>
            </a:r>
            <a:endParaRPr lang="en-US" sz="2800" dirty="0"/>
          </a:p>
        </p:txBody>
      </p:sp>
      <p:pic>
        <p:nvPicPr>
          <p:cNvPr id="6" name="Picture 2" descr="C:\Users\OM\Desktop\Images\Images\p016_1_1.jpg"/>
          <p:cNvPicPr>
            <a:picLocks noChangeAspect="1" noChangeArrowheads="1"/>
          </p:cNvPicPr>
          <p:nvPr/>
        </p:nvPicPr>
        <p:blipFill>
          <a:blip r:embed="rId2"/>
          <a:srcRect/>
          <a:stretch>
            <a:fillRect/>
          </a:stretch>
        </p:blipFill>
        <p:spPr bwMode="auto">
          <a:xfrm>
            <a:off x="1143000" y="2667000"/>
            <a:ext cx="6477000" cy="3962400"/>
          </a:xfrm>
          <a:prstGeom prst="rect">
            <a:avLst/>
          </a:prstGeom>
          <a:noFill/>
          <a:ln>
            <a:solidFill>
              <a:srgbClr val="00B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696200" cy="792162"/>
          </a:xfrm>
        </p:spPr>
        <p:txBody>
          <a:bodyPr>
            <a:normAutofit/>
          </a:bodyPr>
          <a:lstStyle/>
          <a:p>
            <a:r>
              <a:rPr lang="en-US" dirty="0" smtClean="0">
                <a:solidFill>
                  <a:srgbClr val="00B0F0"/>
                </a:solidFill>
              </a:rPr>
              <a:t>Water</a:t>
            </a:r>
            <a:endParaRPr lang="en-US" dirty="0">
              <a:solidFill>
                <a:srgbClr val="00B0F0"/>
              </a:solidFill>
            </a:endParaRPr>
          </a:p>
        </p:txBody>
      </p:sp>
      <p:sp>
        <p:nvSpPr>
          <p:cNvPr id="3" name="Content Placeholder 2"/>
          <p:cNvSpPr>
            <a:spLocks noGrp="1"/>
          </p:cNvSpPr>
          <p:nvPr>
            <p:ph sz="quarter" idx="1"/>
          </p:nvPr>
        </p:nvSpPr>
        <p:spPr>
          <a:xfrm>
            <a:off x="228600" y="1219200"/>
            <a:ext cx="7848600" cy="5254752"/>
          </a:xfrm>
        </p:spPr>
        <p:txBody>
          <a:bodyPr numCol="1">
            <a:normAutofit/>
          </a:bodyPr>
          <a:lstStyle/>
          <a:p>
            <a:pPr algn="just"/>
            <a:r>
              <a:rPr lang="en-US" dirty="0" smtClean="0"/>
              <a:t>Water is a vital renewable resource. three-fourth’s of earth’s surface is covered with water. The ocean water is saline and not fit for human consumption. Fresh water accounts only 2.7%. Nearly 70 % of this occurs as ice sheets and glaciers. Due to their location they are inaccessible. Only 1% of fresh water is available and fit for human use which is found as ground water, in rivers, in lakes and water vapour in atmosphere.</a:t>
            </a:r>
          </a:p>
          <a:p>
            <a:pPr algn="just">
              <a:buNone/>
            </a:pPr>
            <a:r>
              <a:rPr lang="en-US" dirty="0" smtClean="0"/>
              <a:t>      It is unique because there is no alternative for it. It is essential for all forms of life. It is used in various purposes-domestic usage, agriculture, industrial and to generate electricity.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7772400" cy="1143000"/>
          </a:xfrm>
        </p:spPr>
        <p:style>
          <a:lnRef idx="1">
            <a:schemeClr val="accent4"/>
          </a:lnRef>
          <a:fillRef idx="2">
            <a:schemeClr val="accent4"/>
          </a:fillRef>
          <a:effectRef idx="1">
            <a:schemeClr val="accent4"/>
          </a:effectRef>
          <a:fontRef idx="minor">
            <a:schemeClr val="dk1"/>
          </a:fontRef>
        </p:style>
        <p:txBody>
          <a:bodyPr>
            <a:normAutofit/>
          </a:bodyPr>
          <a:lstStyle/>
          <a:p>
            <a:r>
              <a:rPr lang="en-US" sz="4400" dirty="0" smtClean="0">
                <a:solidFill>
                  <a:schemeClr val="accent1"/>
                </a:solidFill>
                <a:latin typeface="Times New Roman" pitchFamily="18" charset="0"/>
                <a:cs typeface="Times New Roman" pitchFamily="18" charset="0"/>
              </a:rPr>
              <a:t>land</a:t>
            </a:r>
            <a:endParaRPr lang="en-US" sz="4400" dirty="0">
              <a:solidFill>
                <a:schemeClr val="accent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600200"/>
            <a:ext cx="7924800" cy="4873752"/>
          </a:xfrm>
        </p:spPr>
        <p:txBody>
          <a:bodyPr>
            <a:normAutofit/>
          </a:bodyPr>
          <a:lstStyle/>
          <a:p>
            <a:pPr algn="just"/>
            <a:r>
              <a:rPr lang="en-US" sz="3200" dirty="0" smtClean="0"/>
              <a:t>Land is among the most important natural resources. It covers up only 29% of the earth’s surface and all parts of the land are not habitable.   </a:t>
            </a:r>
          </a:p>
          <a:p>
            <a:pPr algn="just">
              <a:buNone/>
            </a:pPr>
            <a:r>
              <a:rPr lang="en-US" sz="3200" dirty="0" smtClean="0"/>
              <a:t>      The uneven distribution of population in different parts of the world is mainly due to varied characteristics of land and climate.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7030A0"/>
                </a:solidFill>
              </a:rPr>
              <a:t>Water</a:t>
            </a:r>
            <a:endParaRPr lang="en-US" sz="4400" dirty="0">
              <a:solidFill>
                <a:srgbClr val="7030A0"/>
              </a:solidFill>
            </a:endParaRPr>
          </a:p>
        </p:txBody>
      </p:sp>
      <p:sp>
        <p:nvSpPr>
          <p:cNvPr id="3" name="Content Placeholder 2"/>
          <p:cNvSpPr>
            <a:spLocks noGrp="1"/>
          </p:cNvSpPr>
          <p:nvPr>
            <p:ph sz="quarter" idx="1"/>
          </p:nvPr>
        </p:nvSpPr>
        <p:spPr/>
        <p:txBody>
          <a:bodyPr/>
          <a:lstStyle/>
          <a:p>
            <a:endParaRPr lang="en-US" dirty="0"/>
          </a:p>
        </p:txBody>
      </p:sp>
      <p:pic>
        <p:nvPicPr>
          <p:cNvPr id="9218" name="Picture 2" descr="C:\Users\OM\Desktop\Images\Images\NA1997.jpg"/>
          <p:cNvPicPr>
            <a:picLocks noChangeAspect="1" noChangeArrowheads="1"/>
          </p:cNvPicPr>
          <p:nvPr/>
        </p:nvPicPr>
        <p:blipFill>
          <a:blip r:embed="rId2"/>
          <a:srcRect/>
          <a:stretch>
            <a:fillRect/>
          </a:stretch>
        </p:blipFill>
        <p:spPr bwMode="auto">
          <a:xfrm>
            <a:off x="533400" y="1676400"/>
            <a:ext cx="7239000"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p:cTn id="12" dur="500" fill="hold"/>
                                        <p:tgtEl>
                                          <p:spTgt spid="9218"/>
                                        </p:tgtEl>
                                        <p:attrNameLst>
                                          <p:attrName>ppt_w</p:attrName>
                                        </p:attrNameLst>
                                      </p:cBhvr>
                                      <p:tavLst>
                                        <p:tav tm="0">
                                          <p:val>
                                            <p:fltVal val="0"/>
                                          </p:val>
                                        </p:tav>
                                        <p:tav tm="100000">
                                          <p:val>
                                            <p:strVal val="#ppt_w"/>
                                          </p:val>
                                        </p:tav>
                                      </p:tavLst>
                                    </p:anim>
                                    <p:anim calcmode="lin" valueType="num">
                                      <p:cBhvr>
                                        <p:cTn id="13" dur="500" fill="hold"/>
                                        <p:tgtEl>
                                          <p:spTgt spid="92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219200"/>
          </a:xfrm>
        </p:spPr>
        <p:txBody>
          <a:bodyPr>
            <a:noAutofit/>
          </a:bodyPr>
          <a:lstStyle/>
          <a:p>
            <a:r>
              <a:rPr lang="en-US" sz="4000" dirty="0" smtClean="0">
                <a:solidFill>
                  <a:srgbClr val="00B050"/>
                </a:solidFill>
              </a:rPr>
              <a:t>Natural Vegetation And Wildlife</a:t>
            </a:r>
            <a:endParaRPr lang="en-US" sz="4000" dirty="0">
              <a:solidFill>
                <a:srgbClr val="00B050"/>
              </a:solidFill>
            </a:endParaRPr>
          </a:p>
        </p:txBody>
      </p:sp>
      <p:sp>
        <p:nvSpPr>
          <p:cNvPr id="3" name="Content Placeholder 2"/>
          <p:cNvSpPr>
            <a:spLocks noGrp="1"/>
          </p:cNvSpPr>
          <p:nvPr>
            <p:ph sz="quarter" idx="1"/>
          </p:nvPr>
        </p:nvSpPr>
        <p:spPr/>
        <p:txBody>
          <a:bodyPr>
            <a:normAutofit/>
          </a:bodyPr>
          <a:lstStyle/>
          <a:p>
            <a:pPr algn="just"/>
            <a:r>
              <a:rPr lang="en-US" sz="2600" dirty="0" smtClean="0"/>
              <a:t>Natural vegetation and wildlife exist only in the narrow zone of contact between the lithosphere, hydrosphere and atmosphere that we call </a:t>
            </a:r>
            <a:r>
              <a:rPr lang="en-US" sz="2600" i="1" dirty="0" smtClean="0">
                <a:solidFill>
                  <a:srgbClr val="FFC000"/>
                </a:solidFill>
              </a:rPr>
              <a:t>biosphere</a:t>
            </a:r>
            <a:r>
              <a:rPr lang="en-US" sz="2600" dirty="0" smtClean="0"/>
              <a:t>. In biosphere living beings are inter-related and interdependent on each other for their survival. This is life supporting system called </a:t>
            </a:r>
            <a:r>
              <a:rPr lang="en-US" sz="2600" i="1" dirty="0" smtClean="0">
                <a:solidFill>
                  <a:srgbClr val="FFC000"/>
                </a:solidFill>
              </a:rPr>
              <a:t>ecosystem</a:t>
            </a:r>
            <a:r>
              <a:rPr lang="en-US" sz="2600" dirty="0" smtClean="0"/>
              <a:t>. Vegetation and wildlife are valuable resources.</a:t>
            </a:r>
          </a:p>
          <a:p>
            <a:pPr algn="just">
              <a:buNone/>
            </a:pPr>
            <a:r>
              <a:rPr lang="en-US" sz="2600" dirty="0" smtClean="0"/>
              <a:t>     Wildlife includes animals, birds, insects and other aquatic lives.</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rgbClr val="FF0000"/>
                </a:solidFill>
              </a:rPr>
              <a:t>Distribution Of Natural Vegetation</a:t>
            </a:r>
            <a:endParaRPr lang="en-US" sz="4000" dirty="0">
              <a:solidFill>
                <a:srgbClr val="FF0000"/>
              </a:solidFill>
            </a:endParaRPr>
          </a:p>
        </p:txBody>
      </p:sp>
      <p:sp>
        <p:nvSpPr>
          <p:cNvPr id="3" name="Content Placeholder 2"/>
          <p:cNvSpPr>
            <a:spLocks noGrp="1"/>
          </p:cNvSpPr>
          <p:nvPr>
            <p:ph sz="quarter" idx="1"/>
          </p:nvPr>
        </p:nvSpPr>
        <p:spPr/>
        <p:txBody>
          <a:bodyPr>
            <a:normAutofit/>
          </a:bodyPr>
          <a:lstStyle/>
          <a:p>
            <a:pPr algn="just"/>
            <a:r>
              <a:rPr lang="en-US" sz="3200" dirty="0" smtClean="0"/>
              <a:t>The growth of vegetation depends primarily on temperature and moisture. The major vegetation types of the world are grouped as forests, grassland, scrubs and tundra.</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792162"/>
          </a:xfrm>
        </p:spPr>
        <p:style>
          <a:lnRef idx="2">
            <a:schemeClr val="accent4"/>
          </a:lnRef>
          <a:fillRef idx="1">
            <a:schemeClr val="lt1"/>
          </a:fillRef>
          <a:effectRef idx="0">
            <a:schemeClr val="accent4"/>
          </a:effectRef>
          <a:fontRef idx="minor">
            <a:schemeClr val="dk1"/>
          </a:fontRef>
        </p:style>
        <p:txBody>
          <a:bodyPr>
            <a:normAutofit/>
          </a:bodyPr>
          <a:lstStyle/>
          <a:p>
            <a:r>
              <a:rPr lang="en-US" sz="4000" dirty="0" smtClean="0">
                <a:solidFill>
                  <a:srgbClr val="92D050"/>
                </a:solidFill>
              </a:rPr>
              <a:t>Forests</a:t>
            </a:r>
            <a:endParaRPr lang="en-US" sz="4000" dirty="0">
              <a:solidFill>
                <a:srgbClr val="92D050"/>
              </a:solidFill>
            </a:endParaRPr>
          </a:p>
        </p:txBody>
      </p:sp>
      <p:sp>
        <p:nvSpPr>
          <p:cNvPr id="3" name="Content Placeholder 2"/>
          <p:cNvSpPr>
            <a:spLocks noGrp="1"/>
          </p:cNvSpPr>
          <p:nvPr>
            <p:ph sz="quarter" idx="1"/>
          </p:nvPr>
        </p:nvSpPr>
        <p:spPr>
          <a:xfrm>
            <a:off x="457200" y="1066800"/>
            <a:ext cx="7467600" cy="5638800"/>
          </a:xfrm>
        </p:spPr>
        <p:txBody>
          <a:bodyPr/>
          <a:lstStyle/>
          <a:p>
            <a:endParaRPr lang="en-US" dirty="0"/>
          </a:p>
        </p:txBody>
      </p:sp>
      <p:pic>
        <p:nvPicPr>
          <p:cNvPr id="10242" name="Picture 2" descr="C:\Users\OM\Desktop\Images\Images\forest.jpg"/>
          <p:cNvPicPr>
            <a:picLocks noChangeAspect="1" noChangeArrowheads="1"/>
          </p:cNvPicPr>
          <p:nvPr/>
        </p:nvPicPr>
        <p:blipFill>
          <a:blip r:embed="rId2"/>
          <a:srcRect/>
          <a:stretch>
            <a:fillRect/>
          </a:stretch>
        </p:blipFill>
        <p:spPr bwMode="auto">
          <a:xfrm>
            <a:off x="533400" y="1143000"/>
            <a:ext cx="7239000" cy="541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 calcmode="lin" valueType="num">
                                      <p:cBhvr>
                                        <p:cTn id="12" dur="500" fill="hold"/>
                                        <p:tgtEl>
                                          <p:spTgt spid="10242"/>
                                        </p:tgtEl>
                                        <p:attrNameLst>
                                          <p:attrName>ppt_w</p:attrName>
                                        </p:attrNameLst>
                                      </p:cBhvr>
                                      <p:tavLst>
                                        <p:tav tm="0">
                                          <p:val>
                                            <p:fltVal val="0"/>
                                          </p:val>
                                        </p:tav>
                                        <p:tav tm="100000">
                                          <p:val>
                                            <p:strVal val="#ppt_w"/>
                                          </p:val>
                                        </p:tav>
                                      </p:tavLst>
                                    </p:anim>
                                    <p:anim calcmode="lin" valueType="num">
                                      <p:cBhvr>
                                        <p:cTn id="13" dur="500" fill="hold"/>
                                        <p:tgtEl>
                                          <p:spTgt spid="102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style>
          <a:lnRef idx="2">
            <a:schemeClr val="accent3"/>
          </a:lnRef>
          <a:fillRef idx="1">
            <a:schemeClr val="lt1"/>
          </a:fillRef>
          <a:effectRef idx="0">
            <a:schemeClr val="accent3"/>
          </a:effectRef>
          <a:fontRef idx="minor">
            <a:schemeClr val="dk1"/>
          </a:fontRef>
        </p:style>
        <p:txBody>
          <a:bodyPr>
            <a:normAutofit/>
          </a:bodyPr>
          <a:lstStyle/>
          <a:p>
            <a:r>
              <a:rPr lang="en-US" sz="4000" dirty="0" smtClean="0">
                <a:solidFill>
                  <a:srgbClr val="FFC000"/>
                </a:solidFill>
              </a:rPr>
              <a:t>Grassland</a:t>
            </a:r>
            <a:endParaRPr lang="en-US" sz="4000" dirty="0">
              <a:solidFill>
                <a:srgbClr val="FFC000"/>
              </a:solidFill>
            </a:endParaRPr>
          </a:p>
        </p:txBody>
      </p:sp>
      <p:sp>
        <p:nvSpPr>
          <p:cNvPr id="3" name="Content Placeholder 2"/>
          <p:cNvSpPr>
            <a:spLocks noGrp="1"/>
          </p:cNvSpPr>
          <p:nvPr>
            <p:ph sz="quarter" idx="1"/>
          </p:nvPr>
        </p:nvSpPr>
        <p:spPr>
          <a:xfrm>
            <a:off x="457200" y="1143000"/>
            <a:ext cx="7467600" cy="5486400"/>
          </a:xfrm>
        </p:spPr>
        <p:txBody>
          <a:bodyPr/>
          <a:lstStyle/>
          <a:p>
            <a:endParaRPr lang="en-US" dirty="0"/>
          </a:p>
        </p:txBody>
      </p:sp>
      <p:pic>
        <p:nvPicPr>
          <p:cNvPr id="11266" name="Picture 2" descr="C:\Users\OM\Desktop\Images\Images\grassland002.jpg"/>
          <p:cNvPicPr>
            <a:picLocks noChangeAspect="1" noChangeArrowheads="1"/>
          </p:cNvPicPr>
          <p:nvPr/>
        </p:nvPicPr>
        <p:blipFill>
          <a:blip r:embed="rId2"/>
          <a:srcRect/>
          <a:stretch>
            <a:fillRect/>
          </a:stretch>
        </p:blipFill>
        <p:spPr bwMode="auto">
          <a:xfrm>
            <a:off x="533400" y="1219200"/>
            <a:ext cx="7010400" cy="5257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 calcmode="lin" valueType="num">
                                      <p:cBhvr>
                                        <p:cTn id="12" dur="500" fill="hold"/>
                                        <p:tgtEl>
                                          <p:spTgt spid="11266"/>
                                        </p:tgtEl>
                                        <p:attrNameLst>
                                          <p:attrName>ppt_w</p:attrName>
                                        </p:attrNameLst>
                                      </p:cBhvr>
                                      <p:tavLst>
                                        <p:tav tm="0">
                                          <p:val>
                                            <p:fltVal val="0"/>
                                          </p:val>
                                        </p:tav>
                                        <p:tav tm="100000">
                                          <p:val>
                                            <p:strVal val="#ppt_w"/>
                                          </p:val>
                                        </p:tav>
                                      </p:tavLst>
                                    </p:anim>
                                    <p:anim calcmode="lin" valueType="num">
                                      <p:cBhvr>
                                        <p:cTn id="13" dur="500" fill="hold"/>
                                        <p:tgtEl>
                                          <p:spTgt spid="112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style>
          <a:lnRef idx="2">
            <a:schemeClr val="accent5"/>
          </a:lnRef>
          <a:fillRef idx="1">
            <a:schemeClr val="lt1"/>
          </a:fillRef>
          <a:effectRef idx="0">
            <a:schemeClr val="accent5"/>
          </a:effectRef>
          <a:fontRef idx="minor">
            <a:schemeClr val="dk1"/>
          </a:fontRef>
        </p:style>
        <p:txBody>
          <a:bodyPr>
            <a:normAutofit/>
          </a:bodyPr>
          <a:lstStyle/>
          <a:p>
            <a:r>
              <a:rPr lang="en-US" sz="4000" dirty="0" smtClean="0">
                <a:solidFill>
                  <a:schemeClr val="accent1"/>
                </a:solidFill>
              </a:rPr>
              <a:t>Scrubs</a:t>
            </a:r>
            <a:endParaRPr lang="en-US" sz="4000" dirty="0">
              <a:solidFill>
                <a:schemeClr val="accent1"/>
              </a:solidFill>
            </a:endParaRPr>
          </a:p>
        </p:txBody>
      </p:sp>
      <p:sp>
        <p:nvSpPr>
          <p:cNvPr id="3" name="Content Placeholder 2"/>
          <p:cNvSpPr>
            <a:spLocks noGrp="1"/>
          </p:cNvSpPr>
          <p:nvPr>
            <p:ph sz="quarter" idx="1"/>
          </p:nvPr>
        </p:nvSpPr>
        <p:spPr>
          <a:xfrm>
            <a:off x="457200" y="1143000"/>
            <a:ext cx="7467600" cy="5486400"/>
          </a:xfrm>
        </p:spPr>
        <p:txBody>
          <a:bodyPr/>
          <a:lstStyle/>
          <a:p>
            <a:endParaRPr lang="en-US" dirty="0"/>
          </a:p>
        </p:txBody>
      </p:sp>
      <p:pic>
        <p:nvPicPr>
          <p:cNvPr id="12290" name="Picture 2" descr="C:\Users\OM\Desktop\Images\Images\shrubs.jpg"/>
          <p:cNvPicPr>
            <a:picLocks noChangeAspect="1" noChangeArrowheads="1"/>
          </p:cNvPicPr>
          <p:nvPr/>
        </p:nvPicPr>
        <p:blipFill>
          <a:blip r:embed="rId2"/>
          <a:srcRect/>
          <a:stretch>
            <a:fillRect/>
          </a:stretch>
        </p:blipFill>
        <p:spPr bwMode="auto">
          <a:xfrm>
            <a:off x="533400" y="1219200"/>
            <a:ext cx="7391400" cy="5257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 calcmode="lin" valueType="num">
                                      <p:cBhvr>
                                        <p:cTn id="12" dur="500" fill="hold"/>
                                        <p:tgtEl>
                                          <p:spTgt spid="12290"/>
                                        </p:tgtEl>
                                        <p:attrNameLst>
                                          <p:attrName>ppt_w</p:attrName>
                                        </p:attrNameLst>
                                      </p:cBhvr>
                                      <p:tavLst>
                                        <p:tav tm="0">
                                          <p:val>
                                            <p:fltVal val="0"/>
                                          </p:val>
                                        </p:tav>
                                        <p:tav tm="100000">
                                          <p:val>
                                            <p:strVal val="#ppt_w"/>
                                          </p:val>
                                        </p:tav>
                                      </p:tavLst>
                                    </p:anim>
                                    <p:anim calcmode="lin" valueType="num">
                                      <p:cBhvr>
                                        <p:cTn id="13" dur="500" fill="hold"/>
                                        <p:tgtEl>
                                          <p:spTgt spid="122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543800" cy="868362"/>
          </a:xfrm>
        </p:spPr>
        <p:style>
          <a:lnRef idx="2">
            <a:schemeClr val="accent4"/>
          </a:lnRef>
          <a:fillRef idx="1">
            <a:schemeClr val="lt1"/>
          </a:fillRef>
          <a:effectRef idx="0">
            <a:schemeClr val="accent4"/>
          </a:effectRef>
          <a:fontRef idx="minor">
            <a:schemeClr val="dk1"/>
          </a:fontRef>
        </p:style>
        <p:txBody>
          <a:bodyPr>
            <a:normAutofit/>
          </a:bodyPr>
          <a:lstStyle/>
          <a:p>
            <a:r>
              <a:rPr lang="en-US" sz="4000" dirty="0" smtClean="0">
                <a:solidFill>
                  <a:srgbClr val="C00000"/>
                </a:solidFill>
              </a:rPr>
              <a:t>Tundra</a:t>
            </a:r>
            <a:endParaRPr lang="en-US" sz="4000" dirty="0">
              <a:solidFill>
                <a:srgbClr val="C00000"/>
              </a:solidFill>
            </a:endParaRPr>
          </a:p>
        </p:txBody>
      </p:sp>
      <p:sp>
        <p:nvSpPr>
          <p:cNvPr id="3" name="Content Placeholder 2"/>
          <p:cNvSpPr>
            <a:spLocks noGrp="1"/>
          </p:cNvSpPr>
          <p:nvPr>
            <p:ph sz="quarter" idx="1"/>
          </p:nvPr>
        </p:nvSpPr>
        <p:spPr>
          <a:xfrm>
            <a:off x="381000" y="1219200"/>
            <a:ext cx="7467600" cy="5410200"/>
          </a:xfrm>
        </p:spPr>
        <p:txBody>
          <a:bodyPr/>
          <a:lstStyle/>
          <a:p>
            <a:endParaRPr lang="en-US" dirty="0"/>
          </a:p>
        </p:txBody>
      </p:sp>
      <p:pic>
        <p:nvPicPr>
          <p:cNvPr id="13314" name="Picture 2"/>
          <p:cNvPicPr>
            <a:picLocks noChangeAspect="1" noChangeArrowheads="1"/>
          </p:cNvPicPr>
          <p:nvPr/>
        </p:nvPicPr>
        <p:blipFill>
          <a:blip r:embed="rId2"/>
          <a:srcRect/>
          <a:stretch>
            <a:fillRect/>
          </a:stretch>
        </p:blipFill>
        <p:spPr bwMode="auto">
          <a:xfrm>
            <a:off x="457200" y="1295400"/>
            <a:ext cx="7239000" cy="5029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 calcmode="lin" valueType="num">
                                      <p:cBhvr>
                                        <p:cTn id="12" dur="500" fill="hold"/>
                                        <p:tgtEl>
                                          <p:spTgt spid="13314"/>
                                        </p:tgtEl>
                                        <p:attrNameLst>
                                          <p:attrName>ppt_w</p:attrName>
                                        </p:attrNameLst>
                                      </p:cBhvr>
                                      <p:tavLst>
                                        <p:tav tm="0">
                                          <p:val>
                                            <p:fltVal val="0"/>
                                          </p:val>
                                        </p:tav>
                                        <p:tav tm="100000">
                                          <p:val>
                                            <p:strVal val="#ppt_w"/>
                                          </p:val>
                                        </p:tav>
                                      </p:tavLst>
                                    </p:anim>
                                    <p:anim calcmode="lin" valueType="num">
                                      <p:cBhvr>
                                        <p:cTn id="13" dur="500" fill="hold"/>
                                        <p:tgtEl>
                                          <p:spTgt spid="133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vedeo</a:t>
            </a:r>
            <a:r>
              <a:rPr lang="en-US" dirty="0" smtClean="0"/>
              <a:t> link:</a:t>
            </a:r>
            <a:endParaRPr lang="en-US" dirty="0"/>
          </a:p>
        </p:txBody>
      </p:sp>
      <p:sp>
        <p:nvSpPr>
          <p:cNvPr id="3" name="Content Placeholder 2"/>
          <p:cNvSpPr>
            <a:spLocks noGrp="1"/>
          </p:cNvSpPr>
          <p:nvPr>
            <p:ph sz="quarter" idx="1"/>
          </p:nvPr>
        </p:nvSpPr>
        <p:spPr/>
        <p:txBody>
          <a:bodyPr/>
          <a:lstStyle/>
          <a:p>
            <a:r>
              <a:rPr lang="en-US" dirty="0" smtClean="0">
                <a:hlinkClick r:id="rId2"/>
              </a:rPr>
              <a:t>https://diksha.gov.in/play/collection/do_312796455344152576118200?contentType=TextBook&amp;contentId=do_312795717024776192111759</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a:t>
            </a:r>
            <a:endParaRPr lang="en-US" dirty="0"/>
          </a:p>
        </p:txBody>
      </p:sp>
      <p:sp>
        <p:nvSpPr>
          <p:cNvPr id="3" name="Content Placeholder 2"/>
          <p:cNvSpPr>
            <a:spLocks noGrp="1"/>
          </p:cNvSpPr>
          <p:nvPr>
            <p:ph sz="quarter" idx="1"/>
          </p:nvPr>
        </p:nvSpPr>
        <p:spPr/>
        <p:txBody>
          <a:bodyPr/>
          <a:lstStyle/>
          <a:p>
            <a:r>
              <a:rPr lang="en-US" dirty="0" smtClean="0"/>
              <a:t>Thank You!</a:t>
            </a:r>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467600" cy="1143000"/>
          </a:xfrm>
        </p:spPr>
        <p:style>
          <a:lnRef idx="1">
            <a:schemeClr val="accent4"/>
          </a:lnRef>
          <a:fillRef idx="2">
            <a:schemeClr val="accent4"/>
          </a:fillRef>
          <a:effectRef idx="1">
            <a:schemeClr val="accent4"/>
          </a:effectRef>
          <a:fontRef idx="minor">
            <a:schemeClr val="dk1"/>
          </a:fontRef>
        </p:style>
        <p:txBody>
          <a:bodyPr>
            <a:normAutofit/>
          </a:bodyPr>
          <a:lstStyle/>
          <a:p>
            <a:r>
              <a:rPr lang="en-US" sz="4400" dirty="0" smtClean="0">
                <a:solidFill>
                  <a:srgbClr val="00B050"/>
                </a:solidFill>
              </a:rPr>
              <a:t>Land Use </a:t>
            </a:r>
            <a:endParaRPr lang="en-US" sz="4400" dirty="0">
              <a:solidFill>
                <a:srgbClr val="00B050"/>
              </a:solidFill>
            </a:endParaRPr>
          </a:p>
        </p:txBody>
      </p:sp>
      <p:sp>
        <p:nvSpPr>
          <p:cNvPr id="3" name="Content Placeholder 2"/>
          <p:cNvSpPr>
            <a:spLocks noGrp="1"/>
          </p:cNvSpPr>
          <p:nvPr>
            <p:ph sz="quarter" idx="1"/>
          </p:nvPr>
        </p:nvSpPr>
        <p:spPr>
          <a:xfrm>
            <a:off x="609600" y="1600200"/>
            <a:ext cx="7543800" cy="4873752"/>
          </a:xfrm>
        </p:spPr>
        <p:txBody>
          <a:bodyPr>
            <a:normAutofit/>
          </a:bodyPr>
          <a:lstStyle/>
          <a:p>
            <a:pPr algn="just"/>
            <a:r>
              <a:rPr lang="en-US" sz="3300" dirty="0" smtClean="0"/>
              <a:t>Land is used for different purposes like agricultural, forestry, mining, building houses, roads, and setting up industries is called land use.</a:t>
            </a:r>
            <a:endParaRPr lang="en-US" sz="3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style>
          <a:lnRef idx="1">
            <a:schemeClr val="accent4"/>
          </a:lnRef>
          <a:fillRef idx="2">
            <a:schemeClr val="accent4"/>
          </a:fillRef>
          <a:effectRef idx="1">
            <a:schemeClr val="accent4"/>
          </a:effectRef>
          <a:fontRef idx="minor">
            <a:schemeClr val="dk1"/>
          </a:fontRef>
        </p:style>
        <p:txBody>
          <a:bodyPr>
            <a:normAutofit/>
          </a:bodyPr>
          <a:lstStyle/>
          <a:p>
            <a:r>
              <a:rPr lang="en-US" sz="4000" dirty="0" smtClean="0">
                <a:solidFill>
                  <a:schemeClr val="accent1"/>
                </a:solidFill>
              </a:rPr>
              <a:t>Land</a:t>
            </a:r>
            <a:endParaRPr lang="en-US" sz="4000" dirty="0">
              <a:solidFill>
                <a:schemeClr val="accent1"/>
              </a:solidFill>
            </a:endParaRPr>
          </a:p>
        </p:txBody>
      </p:sp>
      <p:sp>
        <p:nvSpPr>
          <p:cNvPr id="3" name="Content Placeholder 2"/>
          <p:cNvSpPr>
            <a:spLocks noGrp="1"/>
          </p:cNvSpPr>
          <p:nvPr>
            <p:ph sz="quarter" idx="1"/>
          </p:nvPr>
        </p:nvSpPr>
        <p:spPr>
          <a:xfrm>
            <a:off x="457200" y="1371600"/>
            <a:ext cx="7467600" cy="5102352"/>
          </a:xfrm>
        </p:spPr>
        <p:txBody>
          <a:bodyPr/>
          <a:lstStyle/>
          <a:p>
            <a:endParaRPr lang="en-US" dirty="0"/>
          </a:p>
        </p:txBody>
      </p:sp>
      <p:pic>
        <p:nvPicPr>
          <p:cNvPr id="1026" name="Picture 2" descr="C:\Users\OM\Desktop\Images\Images\land1.jpg"/>
          <p:cNvPicPr>
            <a:picLocks noChangeAspect="1" noChangeArrowheads="1"/>
          </p:cNvPicPr>
          <p:nvPr/>
        </p:nvPicPr>
        <p:blipFill>
          <a:blip r:embed="rId2"/>
          <a:srcRect/>
          <a:stretch>
            <a:fillRect/>
          </a:stretch>
        </p:blipFill>
        <p:spPr bwMode="auto">
          <a:xfrm>
            <a:off x="508000" y="1447800"/>
            <a:ext cx="7264400" cy="5029200"/>
          </a:xfrm>
          <a:prstGeom prst="rect">
            <a:avLst/>
          </a:prstGeom>
          <a:noFill/>
          <a:ln>
            <a:solidFill>
              <a:schemeClr val="accent1">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style>
          <a:lnRef idx="1">
            <a:schemeClr val="accent4"/>
          </a:lnRef>
          <a:fillRef idx="2">
            <a:schemeClr val="accent4"/>
          </a:fillRef>
          <a:effectRef idx="1">
            <a:schemeClr val="accent4"/>
          </a:effectRef>
          <a:fontRef idx="minor">
            <a:schemeClr val="dk1"/>
          </a:fontRef>
        </p:style>
        <p:txBody>
          <a:bodyPr>
            <a:normAutofit/>
          </a:bodyPr>
          <a:lstStyle/>
          <a:p>
            <a:r>
              <a:rPr lang="en-US" sz="4400" dirty="0" smtClean="0">
                <a:solidFill>
                  <a:srgbClr val="0070C0"/>
                </a:solidFill>
              </a:rPr>
              <a:t>Land Use </a:t>
            </a:r>
            <a:endParaRPr lang="en-US" sz="4400" dirty="0">
              <a:solidFill>
                <a:srgbClr val="0070C0"/>
              </a:solidFill>
            </a:endParaRPr>
          </a:p>
        </p:txBody>
      </p:sp>
      <p:sp>
        <p:nvSpPr>
          <p:cNvPr id="3" name="Content Placeholder 2"/>
          <p:cNvSpPr>
            <a:spLocks noGrp="1"/>
          </p:cNvSpPr>
          <p:nvPr>
            <p:ph sz="quarter" idx="1"/>
          </p:nvPr>
        </p:nvSpPr>
        <p:spPr>
          <a:xfrm>
            <a:off x="457200" y="1371600"/>
            <a:ext cx="7467600" cy="5102352"/>
          </a:xfrm>
        </p:spPr>
        <p:txBody>
          <a:bodyPr>
            <a:normAutofit/>
          </a:bodyPr>
          <a:lstStyle/>
          <a:p>
            <a:r>
              <a:rPr lang="en-US" sz="2800" i="1" dirty="0" smtClean="0">
                <a:solidFill>
                  <a:schemeClr val="accent4">
                    <a:lumMod val="75000"/>
                  </a:schemeClr>
                </a:solidFill>
              </a:rPr>
              <a:t>Land use in agriculture:-</a:t>
            </a:r>
            <a:endParaRPr lang="en-US" sz="2800" i="1" dirty="0">
              <a:solidFill>
                <a:schemeClr val="accent4">
                  <a:lumMod val="75000"/>
                </a:schemeClr>
              </a:solidFill>
            </a:endParaRPr>
          </a:p>
        </p:txBody>
      </p:sp>
      <p:sp>
        <p:nvSpPr>
          <p:cNvPr id="4" name="TextBox 3"/>
          <p:cNvSpPr txBox="1"/>
          <p:nvPr/>
        </p:nvSpPr>
        <p:spPr>
          <a:xfrm>
            <a:off x="2209800" y="2590800"/>
            <a:ext cx="838200" cy="369332"/>
          </a:xfrm>
          <a:prstGeom prst="rect">
            <a:avLst/>
          </a:prstGeom>
          <a:noFill/>
        </p:spPr>
        <p:txBody>
          <a:bodyPr wrap="square" rtlCol="0">
            <a:spAutoFit/>
          </a:bodyPr>
          <a:lstStyle/>
          <a:p>
            <a:endParaRPr lang="en-US" dirty="0"/>
          </a:p>
        </p:txBody>
      </p:sp>
      <p:pic>
        <p:nvPicPr>
          <p:cNvPr id="3075" name="Picture 3" descr="C:\Users\OM\Desktop\Images\New Folder (2)\farm_India_sanma%20(3).jpg"/>
          <p:cNvPicPr>
            <a:picLocks noChangeAspect="1" noChangeArrowheads="1"/>
          </p:cNvPicPr>
          <p:nvPr/>
        </p:nvPicPr>
        <p:blipFill>
          <a:blip r:embed="rId2"/>
          <a:srcRect/>
          <a:stretch>
            <a:fillRect/>
          </a:stretch>
        </p:blipFill>
        <p:spPr bwMode="auto">
          <a:xfrm>
            <a:off x="990600" y="2057400"/>
            <a:ext cx="6248400" cy="4419600"/>
          </a:xfrm>
          <a:prstGeom prst="rect">
            <a:avLst/>
          </a:prstGeom>
          <a:noFill/>
          <a:ln>
            <a:solidFill>
              <a:srgbClr val="92D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3075"/>
                                        </p:tgtEl>
                                        <p:attrNameLst>
                                          <p:attrName>style.visibility</p:attrName>
                                        </p:attrNameLst>
                                      </p:cBhvr>
                                      <p:to>
                                        <p:strVal val="visible"/>
                                      </p:to>
                                    </p:set>
                                    <p:anim calcmode="lin" valueType="num">
                                      <p:cBhvr>
                                        <p:cTn id="16" dur="500" fill="hold"/>
                                        <p:tgtEl>
                                          <p:spTgt spid="3075"/>
                                        </p:tgtEl>
                                        <p:attrNameLst>
                                          <p:attrName>ppt_w</p:attrName>
                                        </p:attrNameLst>
                                      </p:cBhvr>
                                      <p:tavLst>
                                        <p:tav tm="0">
                                          <p:val>
                                            <p:fltVal val="0"/>
                                          </p:val>
                                        </p:tav>
                                        <p:tav tm="100000">
                                          <p:val>
                                            <p:strVal val="#ppt_w"/>
                                          </p:val>
                                        </p:tav>
                                      </p:tavLst>
                                    </p:anim>
                                    <p:anim calcmode="lin" valueType="num">
                                      <p:cBhvr>
                                        <p:cTn id="17" dur="500" fill="hold"/>
                                        <p:tgtEl>
                                          <p:spTgt spid="307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en-US" sz="4400" dirty="0" smtClean="0">
                <a:solidFill>
                  <a:srgbClr val="FF0000"/>
                </a:solidFill>
                <a:latin typeface="Times New Roman" pitchFamily="18" charset="0"/>
                <a:cs typeface="Times New Roman" pitchFamily="18" charset="0"/>
              </a:rPr>
              <a:t>Soil</a:t>
            </a:r>
            <a:endParaRPr lang="en-US" sz="4400"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lgn="just"/>
            <a:r>
              <a:rPr lang="en-US" sz="3200" dirty="0" smtClean="0"/>
              <a:t>The thin layer of grainy substance covering the surface of the earth is called soil. Soil is made up of organic matters, minerals and weathered rocks found on earth. Soil is formed by the process of weathering.</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en-US" sz="4400" dirty="0" smtClean="0">
                <a:solidFill>
                  <a:srgbClr val="FF0000"/>
                </a:solidFill>
              </a:rPr>
              <a:t>Soil Profile</a:t>
            </a:r>
            <a:endParaRPr lang="en-US" sz="4400" dirty="0">
              <a:solidFill>
                <a:srgbClr val="FF0000"/>
              </a:solidFill>
            </a:endParaRPr>
          </a:p>
        </p:txBody>
      </p:sp>
      <p:sp>
        <p:nvSpPr>
          <p:cNvPr id="3" name="Content Placeholder 2"/>
          <p:cNvSpPr>
            <a:spLocks noGrp="1"/>
          </p:cNvSpPr>
          <p:nvPr>
            <p:ph sz="quarter" idx="1"/>
          </p:nvPr>
        </p:nvSpPr>
        <p:spPr/>
        <p:txBody>
          <a:bodyPr/>
          <a:lstStyle/>
          <a:p>
            <a:endParaRPr lang="en-US" dirty="0"/>
          </a:p>
        </p:txBody>
      </p:sp>
      <p:pic>
        <p:nvPicPr>
          <p:cNvPr id="1026" name="Picture 2" descr="C:\Users\OM\Desktop\Images\Images\soil_profile.gif"/>
          <p:cNvPicPr>
            <a:picLocks noChangeAspect="1" noChangeArrowheads="1"/>
          </p:cNvPicPr>
          <p:nvPr/>
        </p:nvPicPr>
        <p:blipFill>
          <a:blip r:embed="rId2"/>
          <a:srcRect/>
          <a:stretch>
            <a:fillRect/>
          </a:stretch>
        </p:blipFill>
        <p:spPr bwMode="auto">
          <a:xfrm>
            <a:off x="1143000" y="1676400"/>
            <a:ext cx="5791200" cy="4724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en-US" sz="4000" dirty="0" smtClean="0">
                <a:solidFill>
                  <a:srgbClr val="7030A0"/>
                </a:solidFill>
              </a:rPr>
              <a:t>Factors Of Soil Formation </a:t>
            </a:r>
            <a:endParaRPr lang="en-US" sz="4000" dirty="0">
              <a:solidFill>
                <a:srgbClr val="7030A0"/>
              </a:solidFill>
            </a:endParaRPr>
          </a:p>
        </p:txBody>
      </p:sp>
      <p:sp>
        <p:nvSpPr>
          <p:cNvPr id="3" name="Content Placeholder 2"/>
          <p:cNvSpPr>
            <a:spLocks noGrp="1"/>
          </p:cNvSpPr>
          <p:nvPr>
            <p:ph sz="quarter" idx="1"/>
          </p:nvPr>
        </p:nvSpPr>
        <p:spPr/>
        <p:txBody>
          <a:bodyPr>
            <a:normAutofit/>
          </a:bodyPr>
          <a:lstStyle/>
          <a:p>
            <a:pPr algn="just"/>
            <a:r>
              <a:rPr lang="en-US" sz="3200" dirty="0" smtClean="0"/>
              <a:t>The major factors of soil formation are of the parent rock and climate factors. Other factors are the topography, role of organic material and time taken for the composition of soil formation.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style>
          <a:lnRef idx="2">
            <a:schemeClr val="accent2"/>
          </a:lnRef>
          <a:fillRef idx="1">
            <a:schemeClr val="lt1"/>
          </a:fillRef>
          <a:effectRef idx="0">
            <a:schemeClr val="accent2"/>
          </a:effectRef>
          <a:fontRef idx="minor">
            <a:schemeClr val="dk1"/>
          </a:fontRef>
        </p:style>
        <p:txBody>
          <a:bodyPr>
            <a:normAutofit/>
          </a:bodyPr>
          <a:lstStyle/>
          <a:p>
            <a:r>
              <a:rPr lang="en-US" dirty="0" smtClean="0">
                <a:solidFill>
                  <a:srgbClr val="FFC000"/>
                </a:solidFill>
              </a:rPr>
              <a:t>Factors Affecting Soil Formation</a:t>
            </a:r>
            <a:endParaRPr lang="en-US" dirty="0">
              <a:solidFill>
                <a:srgbClr val="FFC000"/>
              </a:solidFill>
            </a:endParaRPr>
          </a:p>
        </p:txBody>
      </p:sp>
      <p:sp>
        <p:nvSpPr>
          <p:cNvPr id="3" name="Content Placeholder 2"/>
          <p:cNvSpPr>
            <a:spLocks noGrp="1"/>
          </p:cNvSpPr>
          <p:nvPr>
            <p:ph sz="quarter" idx="1"/>
          </p:nvPr>
        </p:nvSpPr>
        <p:spPr>
          <a:xfrm>
            <a:off x="457200" y="1143000"/>
            <a:ext cx="7467600" cy="5330952"/>
          </a:xfrm>
        </p:spPr>
        <p:txBody>
          <a:bodyPr/>
          <a:lstStyle/>
          <a:p>
            <a:endParaRPr lang="en-US" dirty="0"/>
          </a:p>
        </p:txBody>
      </p:sp>
      <p:pic>
        <p:nvPicPr>
          <p:cNvPr id="2050" name="Picture 2" descr="C:\Users\OM\Desktop\Images\Images\formation.gif"/>
          <p:cNvPicPr>
            <a:picLocks noChangeAspect="1" noChangeArrowheads="1"/>
          </p:cNvPicPr>
          <p:nvPr/>
        </p:nvPicPr>
        <p:blipFill>
          <a:blip r:embed="rId2"/>
          <a:srcRect/>
          <a:stretch>
            <a:fillRect/>
          </a:stretch>
        </p:blipFill>
        <p:spPr bwMode="auto">
          <a:xfrm>
            <a:off x="685800" y="1676400"/>
            <a:ext cx="6934200" cy="5029200"/>
          </a:xfrm>
          <a:prstGeom prst="rect">
            <a:avLst/>
          </a:prstGeom>
          <a:noFill/>
          <a:ln>
            <a:solidFill>
              <a:srgbClr val="FFC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274</TotalTime>
  <Words>675</Words>
  <Application>Microsoft Office PowerPoint</Application>
  <PresentationFormat>On-screen Show (4:3)</PresentationFormat>
  <Paragraphs>57</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Oriel</vt:lpstr>
      <vt:lpstr>Land, Soil, Water, Natural Vegetation And Wildlife resources.</vt:lpstr>
      <vt:lpstr>land</vt:lpstr>
      <vt:lpstr>Land Use </vt:lpstr>
      <vt:lpstr>Land</vt:lpstr>
      <vt:lpstr>Land Use </vt:lpstr>
      <vt:lpstr>Soil</vt:lpstr>
      <vt:lpstr>Soil Profile</vt:lpstr>
      <vt:lpstr>Factors Of Soil Formation </vt:lpstr>
      <vt:lpstr>Factors Affecting Soil Formation</vt:lpstr>
      <vt:lpstr>Degradation Of Soil</vt:lpstr>
      <vt:lpstr>Soil Conservation</vt:lpstr>
      <vt:lpstr>Mulching</vt:lpstr>
      <vt:lpstr>Contour Barriers</vt:lpstr>
      <vt:lpstr>Rock Dam</vt:lpstr>
      <vt:lpstr>Terrace Farming</vt:lpstr>
      <vt:lpstr>Intercropping</vt:lpstr>
      <vt:lpstr>Contour Ploughing</vt:lpstr>
      <vt:lpstr>Shelter Belts</vt:lpstr>
      <vt:lpstr>Water</vt:lpstr>
      <vt:lpstr>Water</vt:lpstr>
      <vt:lpstr>Natural Vegetation And Wildlife</vt:lpstr>
      <vt:lpstr>Distribution Of Natural Vegetation</vt:lpstr>
      <vt:lpstr>Forests</vt:lpstr>
      <vt:lpstr>Grassland</vt:lpstr>
      <vt:lpstr>Scrubs</vt:lpstr>
      <vt:lpstr>Tundra</vt:lpstr>
      <vt:lpstr>vedeo link:</vt:lpstr>
      <vt:lpstr>Any Question….?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Soil, Water, Natural Vegetation And Wildlife resources.</dc:title>
  <dc:creator>OM</dc:creator>
  <cp:lastModifiedBy>Administrator</cp:lastModifiedBy>
  <cp:revision>55</cp:revision>
  <dcterms:created xsi:type="dcterms:W3CDTF">2010-07-11T10:02:00Z</dcterms:created>
  <dcterms:modified xsi:type="dcterms:W3CDTF">2020-04-22T17:23:14Z</dcterms:modified>
</cp:coreProperties>
</file>